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theme/theme6.xml" ContentType="application/vnd.openxmlformats-officedocument.theme+xml"/>
  <Override PartName="/ppt/slideLayouts/slideLayout15.xml" ContentType="application/vnd.openxmlformats-officedocument.presentationml.slideLayout+xml"/>
  <Override PartName="/ppt/theme/theme7.xml" ContentType="application/vnd.openxmlformats-officedocument.theme+xml"/>
  <Override PartName="/ppt/slideLayouts/slideLayout16.xml" ContentType="application/vnd.openxmlformats-officedocument.presentationml.slideLayout+xml"/>
  <Override PartName="/ppt/theme/theme8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9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11.xml" ContentType="application/vnd.openxmlformats-officedocument.theme+xml"/>
  <Override PartName="/ppt/slideLayouts/slideLayout30.xml" ContentType="application/vnd.openxmlformats-officedocument.presentationml.slideLayout+xml"/>
  <Override PartName="/ppt/theme/theme12.xml" ContentType="application/vnd.openxmlformats-officedocument.theme+xml"/>
  <Override PartName="/ppt/slideLayouts/slideLayout31.xml" ContentType="application/vnd.openxmlformats-officedocument.presentationml.slideLayout+xml"/>
  <Override PartName="/ppt/theme/theme13.xml" ContentType="application/vnd.openxmlformats-officedocument.theme+xml"/>
  <Override PartName="/ppt/slideLayouts/slideLayout32.xml" ContentType="application/vnd.openxmlformats-officedocument.presentationml.slideLayout+xml"/>
  <Override PartName="/ppt/theme/theme14.xml" ContentType="application/vnd.openxmlformats-officedocument.theme+xml"/>
  <Override PartName="/ppt/slideLayouts/slideLayout33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  <p:sldMasterId id="2147483704" r:id="rId2"/>
    <p:sldMasterId id="2147483708" r:id="rId3"/>
    <p:sldMasterId id="2147483724" r:id="rId4"/>
    <p:sldMasterId id="2147483712" r:id="rId5"/>
    <p:sldMasterId id="2147483714" r:id="rId6"/>
    <p:sldMasterId id="2147483716" r:id="rId7"/>
    <p:sldMasterId id="2147483684" r:id="rId8"/>
    <p:sldMasterId id="2147483674" r:id="rId9"/>
    <p:sldMasterId id="2147483696" r:id="rId10"/>
    <p:sldMasterId id="2147483688" r:id="rId11"/>
    <p:sldMasterId id="2147483672" r:id="rId12"/>
    <p:sldMasterId id="2147483718" r:id="rId13"/>
    <p:sldMasterId id="2147483720" r:id="rId14"/>
    <p:sldMasterId id="2147483722" r:id="rId15"/>
  </p:sldMasterIdLst>
  <p:notesMasterIdLst>
    <p:notesMasterId r:id="rId33"/>
  </p:notesMasterIdLst>
  <p:sldIdLst>
    <p:sldId id="256" r:id="rId16"/>
    <p:sldId id="266" r:id="rId17"/>
    <p:sldId id="262" r:id="rId18"/>
    <p:sldId id="306" r:id="rId19"/>
    <p:sldId id="307" r:id="rId20"/>
    <p:sldId id="305" r:id="rId21"/>
    <p:sldId id="336" r:id="rId22"/>
    <p:sldId id="318" r:id="rId23"/>
    <p:sldId id="337" r:id="rId24"/>
    <p:sldId id="322" r:id="rId25"/>
    <p:sldId id="338" r:id="rId26"/>
    <p:sldId id="339" r:id="rId27"/>
    <p:sldId id="341" r:id="rId28"/>
    <p:sldId id="330" r:id="rId29"/>
    <p:sldId id="332" r:id="rId30"/>
    <p:sldId id="340" r:id="rId31"/>
    <p:sldId id="25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204"/>
    <a:srgbClr val="E8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50"/>
    <p:restoredTop sz="65611" autoAdjust="0"/>
  </p:normalViewPr>
  <p:slideViewPr>
    <p:cSldViewPr snapToGrid="0" snapToObjects="1">
      <p:cViewPr varScale="1">
        <p:scale>
          <a:sx n="68" d="100"/>
          <a:sy n="68" d="100"/>
        </p:scale>
        <p:origin x="78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0" d="100"/>
          <a:sy n="110" d="100"/>
        </p:scale>
        <p:origin x="5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6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29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9.xml"/><Relationship Id="rId32" Type="http://schemas.openxmlformats.org/officeDocument/2006/relationships/slide" Target="slides/slide17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4.xml"/><Relationship Id="rId31" Type="http://schemas.openxmlformats.org/officeDocument/2006/relationships/slide" Target="slides/slide16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AAA90-823F-DC4D-97DA-1717671DFB77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762496-206A-7245-9035-8E6E0DD62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01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party_cert_tip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xplainshell.com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4" descr="Tux Gnu Linux Penguin Free Transparent Image HD PNG Image">
            <a:extLst>
              <a:ext uri="{FF2B5EF4-FFF2-40B4-BE49-F238E27FC236}">
                <a16:creationId xmlns:a16="http://schemas.microsoft.com/office/drawing/2014/main" id="{2A6C489D-D516-4050-8DE7-4F035BBFC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018" y="4632838"/>
            <a:ext cx="2577010" cy="298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086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Important to know for the exam:</a:t>
            </a:r>
          </a:p>
          <a:p>
            <a:r>
              <a:rPr lang="en-US" b="0" dirty="0"/>
              <a:t>• Examples of ‘LTS’ distros (e.g., Ubuntu LTS, CentOS, etc.)</a:t>
            </a:r>
          </a:p>
          <a:p>
            <a:r>
              <a:rPr lang="en-US" b="0" dirty="0"/>
              <a:t>• Why choose an LTS distro? Best for corporate/enterprise due to higher security, stability, support</a:t>
            </a:r>
          </a:p>
          <a:p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Commands (‘#’ denotes a comment):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• None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80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Important to know for the exam:</a:t>
            </a:r>
          </a:p>
          <a:p>
            <a:r>
              <a:rPr lang="en-US" dirty="0"/>
              <a:t>• Red Hat distros include Red Hat Enterprise Linux (RHEL), CentOS, Fedora, Scientific Linux</a:t>
            </a:r>
          </a:p>
          <a:p>
            <a:r>
              <a:rPr lang="en-US" dirty="0"/>
              <a:t>• Debian distros include Debian, Ubuntu, Mint, Kali</a:t>
            </a:r>
          </a:p>
          <a:p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Commands (‘#’ denotes a comment):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• None</a:t>
            </a:r>
          </a:p>
          <a:p>
            <a:endParaRPr lang="en-US" b="0" dirty="0"/>
          </a:p>
          <a:p>
            <a:r>
              <a:rPr lang="en-US" b="1" dirty="0"/>
              <a:t>Links:</a:t>
            </a:r>
          </a:p>
          <a:p>
            <a:r>
              <a:rPr lang="en-US" b="0" dirty="0"/>
              <a:t>• www.distrowatch.com to research distros, link to downloads, etc.</a:t>
            </a:r>
          </a:p>
          <a:p>
            <a:r>
              <a:rPr lang="en-US" b="0" dirty="0"/>
              <a:t>• distrochooser.de/en/ to help you determine what you need</a:t>
            </a:r>
          </a:p>
          <a:p>
            <a:r>
              <a:rPr lang="en-US" b="0" dirty="0"/>
              <a:t>• distrotest.net/</a:t>
            </a:r>
            <a:r>
              <a:rPr lang="en-US" b="0" dirty="0" err="1"/>
              <a:t>index.php</a:t>
            </a:r>
            <a:r>
              <a:rPr lang="en-US" b="0" dirty="0"/>
              <a:t> to take a distro for a test drive</a:t>
            </a:r>
          </a:p>
          <a:p>
            <a:endParaRPr lang="en-US" b="0" dirty="0"/>
          </a:p>
          <a:p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08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Commands (‘#’ denotes a comment):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• None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r>
              <a:rPr lang="en-US" b="1" dirty="0"/>
              <a:t>Links:</a:t>
            </a:r>
          </a:p>
          <a:p>
            <a:r>
              <a:rPr lang="en-US" b="0" dirty="0"/>
              <a:t>• www.distrowatch.com to research distros, link to downloads, etc.</a:t>
            </a:r>
          </a:p>
          <a:p>
            <a:r>
              <a:rPr lang="en-US" b="0" dirty="0"/>
              <a:t>• distrochooser.de/</a:t>
            </a:r>
            <a:r>
              <a:rPr lang="en-US" b="0" dirty="0" err="1"/>
              <a:t>en</a:t>
            </a:r>
            <a:r>
              <a:rPr lang="en-US" b="0" dirty="0"/>
              <a:t>/ to help you determine what you need</a:t>
            </a:r>
          </a:p>
          <a:p>
            <a:r>
              <a:rPr lang="en-US" b="0" dirty="0"/>
              <a:t>• distrotest.net/</a:t>
            </a:r>
            <a:r>
              <a:rPr lang="en-US" b="0" dirty="0" err="1"/>
              <a:t>index.php</a:t>
            </a:r>
            <a:r>
              <a:rPr lang="en-US" b="0" dirty="0"/>
              <a:t> to take a distro for a test drive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81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979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Commands (‘#’ denotes a comment):</a:t>
            </a:r>
          </a:p>
          <a:p>
            <a:r>
              <a:rPr lang="en-US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uname</a:t>
            </a:r>
            <a:r>
              <a:rPr lang="en-US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-r  #check Linux kernel version</a:t>
            </a:r>
          </a:p>
          <a:p>
            <a:r>
              <a:rPr lang="en-US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uname</a:t>
            </a:r>
            <a:r>
              <a:rPr lang="en-US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-s  #check OS proper name</a:t>
            </a:r>
          </a:p>
          <a:p>
            <a:r>
              <a:rPr lang="en-US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uname</a:t>
            </a:r>
            <a:r>
              <a:rPr lang="en-US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-a &amp;&amp; cat /</a:t>
            </a:r>
            <a:r>
              <a:rPr lang="en-US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en-US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</a:t>
            </a:r>
            <a:r>
              <a:rPr lang="en-US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eleas</a:t>
            </a:r>
            <a:r>
              <a:rPr lang="en-US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 #get all </a:t>
            </a:r>
            <a:r>
              <a:rPr lang="en-US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detaisla</a:t>
            </a:r>
            <a:r>
              <a:rPr lang="en-US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bout the kernel, OS, and release notes</a:t>
            </a:r>
          </a:p>
          <a:p>
            <a:r>
              <a:rPr lang="en-US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lshw</a:t>
            </a:r>
            <a:r>
              <a:rPr lang="en-US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#get info on hardware</a:t>
            </a:r>
          </a:p>
          <a:p>
            <a:r>
              <a:rPr lang="en-US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dirty="0" err="1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lshw</a:t>
            </a:r>
            <a:r>
              <a:rPr lang="en-US" b="0" dirty="0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-html &gt; lshw.html  #send output to a nicely formatted html file</a:t>
            </a:r>
          </a:p>
          <a:p>
            <a:r>
              <a:rPr lang="en-US" b="0" dirty="0" err="1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firefox</a:t>
            </a:r>
            <a:r>
              <a:rPr lang="en-US" b="0" dirty="0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lshw.html</a:t>
            </a:r>
            <a:endParaRPr lang="en-US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lscpu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 #get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info</a:t>
            </a:r>
          </a:p>
          <a:p>
            <a:r>
              <a:rPr lang="en-US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lspci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#get pic device info</a:t>
            </a:r>
          </a:p>
          <a:p>
            <a:r>
              <a:rPr lang="en-US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lsusb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#get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usb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device info</a:t>
            </a:r>
          </a:p>
          <a:p>
            <a:r>
              <a:rPr lang="en-US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lsblk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-a  #get drives info</a:t>
            </a:r>
          </a:p>
          <a:p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fdisk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–l   #get drives info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b="0" dirty="0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dirty="0" err="1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dmidecode</a:t>
            </a:r>
            <a:r>
              <a:rPr lang="en-US" b="0" dirty="0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-t system  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#get kernel info</a:t>
            </a:r>
            <a:endParaRPr lang="en-US" b="0" dirty="0">
              <a:solidFill>
                <a:srgbClr val="FFFF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dmidecode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-t bios</a:t>
            </a:r>
            <a:r>
              <a:rPr lang="en-US" b="0" dirty="0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#get bios info</a:t>
            </a:r>
          </a:p>
          <a:p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dmidecode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-t memory</a:t>
            </a:r>
            <a:r>
              <a:rPr lang="en-US" b="0" dirty="0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#get memory info</a:t>
            </a:r>
          </a:p>
          <a:p>
            <a:r>
              <a:rPr lang="en-US" b="0" dirty="0" err="1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b="0" dirty="0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dirty="0" err="1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dmidecode</a:t>
            </a:r>
            <a:r>
              <a:rPr lang="en-US" b="0" dirty="0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-t processor 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#get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info</a:t>
            </a:r>
            <a:endParaRPr lang="en-US" b="0" dirty="0">
              <a:solidFill>
                <a:srgbClr val="FFFF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dmesg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--follow</a:t>
            </a:r>
            <a:r>
              <a:rPr lang="en-US" b="0" dirty="0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#tail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kernerl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messages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dmesg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grep 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#get messages on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devices</a:t>
            </a:r>
            <a:endParaRPr 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520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Interested? </a:t>
            </a:r>
          </a:p>
          <a:p>
            <a:r>
              <a:rPr lang="en-US" dirty="0"/>
              <a:t>• Contact the email address or connect via social media links at the bottom of the graphic</a:t>
            </a:r>
          </a:p>
          <a:p>
            <a:r>
              <a:rPr lang="en-US" dirty="0"/>
              <a:t>• Mention that you were referred by Dr. Galliano.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861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Interested? </a:t>
            </a:r>
          </a:p>
          <a:p>
            <a:r>
              <a:rPr lang="en-US" dirty="0"/>
              <a:t>• Go to https://certs.comptia.org/fallscholarship/ and apply today!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0834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08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90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chemeClr val="tx2"/>
                </a:solidFill>
              </a:rPr>
              <a:t>Examples: </a:t>
            </a:r>
          </a:p>
          <a:p>
            <a:r>
              <a:rPr lang="en-US" sz="1200" b="1" dirty="0">
                <a:solidFill>
                  <a:schemeClr val="tx2"/>
                </a:solidFill>
              </a:rPr>
              <a:t>• </a:t>
            </a:r>
            <a:r>
              <a:rPr lang="en-US" sz="1200" dirty="0">
                <a:solidFill>
                  <a:schemeClr val="tx2"/>
                </a:solidFill>
              </a:rPr>
              <a:t>If an objective has a weight of 4, there will be 4 questions on the exam related to that objective [2]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sz="1200" b="1" dirty="0">
                <a:solidFill>
                  <a:schemeClr val="tx2"/>
                </a:solidFill>
              </a:rPr>
              <a:t>Links: </a:t>
            </a:r>
          </a:p>
          <a:p>
            <a:r>
              <a:rPr lang="en-US" sz="1200" b="1" dirty="0">
                <a:solidFill>
                  <a:schemeClr val="tx2"/>
                </a:solidFill>
              </a:rPr>
              <a:t>• </a:t>
            </a:r>
            <a:r>
              <a:rPr lang="en-US" sz="1200" dirty="0">
                <a:solidFill>
                  <a:schemeClr val="tx2"/>
                </a:solidFill>
              </a:rPr>
              <a:t>View the 3rd party cert tips video at </a:t>
            </a:r>
            <a:r>
              <a:rPr lang="en-US" sz="1200" dirty="0">
                <a:solidFill>
                  <a:schemeClr val="tx2"/>
                </a:solidFill>
                <a:hlinkClick r:id="rId3"/>
              </a:rPr>
              <a:t>https://bit.ly/3party_cert_tips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19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• </a:t>
            </a:r>
            <a:r>
              <a:rPr lang="en-US" sz="1200" b="0" i="0" dirty="0">
                <a:effectLst/>
              </a:rPr>
              <a:t>Anyone who passes an LPI exam may not retake that exam for two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383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n w="0"/>
              </a:rPr>
              <a:t>• A weight of “1” equates to 1 exam question</a:t>
            </a:r>
          </a:p>
          <a:p>
            <a:r>
              <a:rPr lang="en-US" b="0" cap="none" spc="0" dirty="0">
                <a:ln w="0"/>
                <a:solidFill>
                  <a:schemeClr val="tx1"/>
                </a:solidFill>
              </a:rPr>
              <a:t>• Since there is a weight of ‘1’, you will see 1 question on this topic!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45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Commands (‘#’ denotes a comment):</a:t>
            </a:r>
          </a:p>
          <a:p>
            <a:r>
              <a:rPr lang="en-US" dirty="0"/>
              <a:t>•  None</a:t>
            </a:r>
          </a:p>
          <a:p>
            <a:pPr marL="342900" indent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b="1" dirty="0"/>
              <a:t>Links: </a:t>
            </a:r>
          </a:p>
          <a:p>
            <a:r>
              <a:rPr lang="en-US" b="1" dirty="0"/>
              <a:t>• </a:t>
            </a:r>
            <a:r>
              <a:rPr lang="en-US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https://explainshell.com/</a:t>
            </a:r>
            <a:r>
              <a:rPr lang="en-US" dirty="0"/>
              <a:t> to learn about commands, options, arguments</a:t>
            </a:r>
          </a:p>
          <a:p>
            <a:r>
              <a:rPr lang="en-US" b="0" dirty="0"/>
              <a:t>• https://github.com/g33k247/851 for Dr. Galliano’s GitHub repo of study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899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Important to know for the exam:</a:t>
            </a:r>
          </a:p>
          <a:p>
            <a:pPr algn="l"/>
            <a:r>
              <a:rPr lang="en-US" sz="1200" dirty="0"/>
              <a:t>• Commercial vs. Open Source</a:t>
            </a:r>
          </a:p>
          <a:p>
            <a:pPr algn="l"/>
            <a:r>
              <a:rPr lang="en-US" sz="1200" dirty="0"/>
              <a:t>• </a:t>
            </a:r>
            <a:r>
              <a:rPr lang="en-US" sz="1200" b="0" i="0" dirty="0">
                <a:effectLst/>
              </a:rPr>
              <a:t>Locked down vs accessible</a:t>
            </a:r>
          </a:p>
          <a:p>
            <a:pPr algn="l"/>
            <a:r>
              <a:rPr lang="en-US" sz="1200" dirty="0"/>
              <a:t>• Source code available</a:t>
            </a:r>
          </a:p>
          <a:p>
            <a:pPr algn="l"/>
            <a:r>
              <a:rPr lang="en-US" dirty="0"/>
              <a:t>• </a:t>
            </a:r>
            <a:r>
              <a:rPr lang="en-US" sz="1200" dirty="0"/>
              <a:t>What is a distro?</a:t>
            </a:r>
          </a:p>
          <a:p>
            <a:endParaRPr lang="en-US" dirty="0"/>
          </a:p>
          <a:p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Commands (‘#’ denotes a comment):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• None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464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Debian</a:t>
            </a:r>
          </a:p>
          <a:p>
            <a:r>
              <a:rPr lang="en-US" dirty="0"/>
              <a:t>• Debian</a:t>
            </a:r>
          </a:p>
          <a:p>
            <a:r>
              <a:rPr lang="en-US" dirty="0"/>
              <a:t>• Ubuntu</a:t>
            </a:r>
          </a:p>
          <a:p>
            <a:r>
              <a:rPr lang="en-US" dirty="0"/>
              <a:t>• Mint</a:t>
            </a:r>
          </a:p>
          <a:p>
            <a:r>
              <a:rPr lang="en-US" dirty="0"/>
              <a:t>• Kali</a:t>
            </a:r>
          </a:p>
          <a:p>
            <a:endParaRPr lang="en-US" b="1" dirty="0"/>
          </a:p>
          <a:p>
            <a:r>
              <a:rPr lang="en-US" b="1" dirty="0"/>
              <a:t>Red Hat</a:t>
            </a:r>
          </a:p>
          <a:p>
            <a:r>
              <a:rPr lang="en-US" dirty="0"/>
              <a:t>• Red Hat</a:t>
            </a:r>
          </a:p>
          <a:p>
            <a:r>
              <a:rPr lang="en-US" dirty="0"/>
              <a:t>• CentOS</a:t>
            </a:r>
          </a:p>
          <a:p>
            <a:r>
              <a:rPr lang="en-US" dirty="0"/>
              <a:t>• Fedora</a:t>
            </a:r>
          </a:p>
          <a:p>
            <a:r>
              <a:rPr lang="en-US" dirty="0"/>
              <a:t>• Scientific Linux</a:t>
            </a:r>
          </a:p>
          <a:p>
            <a:endParaRPr lang="en-US" b="1" dirty="0"/>
          </a:p>
          <a:p>
            <a:r>
              <a:rPr lang="en-US" b="1" dirty="0"/>
              <a:t>Others</a:t>
            </a:r>
          </a:p>
          <a:p>
            <a:r>
              <a:rPr lang="en-US" b="0" dirty="0"/>
              <a:t>• Arch, Slackware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0836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Commands (‘#’ denotes a comment):</a:t>
            </a:r>
          </a:p>
          <a:p>
            <a:r>
              <a:rPr lang="en-US" dirty="0"/>
              <a:t>•  None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993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Subtitle Na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67193" y="6113831"/>
            <a:ext cx="8661400" cy="390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 Subtitle Na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67193" y="6113831"/>
            <a:ext cx="8661400" cy="390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39" y="1058755"/>
            <a:ext cx="9276522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739" y="3633842"/>
            <a:ext cx="927652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1457739" y="3446355"/>
            <a:ext cx="9276522" cy="48049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39" y="1058755"/>
            <a:ext cx="9276522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739" y="3633842"/>
            <a:ext cx="927652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1457739" y="3446355"/>
            <a:ext cx="9276522" cy="48049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39" y="1058755"/>
            <a:ext cx="9276522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739" y="3633842"/>
            <a:ext cx="927652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1457739" y="3446355"/>
            <a:ext cx="9276522" cy="48049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39" y="1058755"/>
            <a:ext cx="9276522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739" y="3633842"/>
            <a:ext cx="927652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1457739" y="3446355"/>
            <a:ext cx="9276522" cy="48049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7193" y="6061196"/>
            <a:ext cx="60098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0610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3762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Lef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092951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7193" y="641242"/>
            <a:ext cx="5173649" cy="612885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17364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Righ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099049" y="0"/>
            <a:ext cx="6092951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56459" y="641242"/>
            <a:ext cx="5196712" cy="61288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6459" y="1977352"/>
            <a:ext cx="5196712" cy="3556756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91014" y="6492875"/>
            <a:ext cx="600986" cy="36512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Lef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9049" y="0"/>
            <a:ext cx="6092951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7193" y="641242"/>
            <a:ext cx="5173649" cy="61288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173649" cy="3556756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91014" y="6492875"/>
            <a:ext cx="600986" cy="36512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Righ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92951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56459" y="641242"/>
            <a:ext cx="5196712" cy="61288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6459" y="1977352"/>
            <a:ext cx="5196712" cy="3556756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Grey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Grey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Grey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3762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Blue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Blue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Blue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3762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788412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2" y="3463108"/>
            <a:ext cx="1983042" cy="44067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788412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788412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2" y="3463108"/>
            <a:ext cx="1983042" cy="44067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788412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2" y="3463108"/>
            <a:ext cx="1983042" cy="44067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Subtitle Na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67193" y="6113831"/>
            <a:ext cx="8661400" cy="390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Subtitle Na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67193" y="6113831"/>
            <a:ext cx="8661400" cy="390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.pn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.png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30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31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32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3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.jp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image" Target="../media/image5.jp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4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theme" Target="../theme/theme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9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24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7193" y="1977352"/>
            <a:ext cx="11085978" cy="355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61197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5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7193" y="1977352"/>
            <a:ext cx="11085978" cy="355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61197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0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80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sp>
        <p:nvSpPr>
          <p:cNvPr id="5" name="Text Placeholder 6"/>
          <p:cNvSpPr txBox="1">
            <a:spLocks/>
          </p:cNvSpPr>
          <p:nvPr userDrawn="1"/>
        </p:nvSpPr>
        <p:spPr>
          <a:xfrm>
            <a:off x="567193" y="5875405"/>
            <a:ext cx="4984750" cy="4540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www.wgu.edu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233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sp>
        <p:nvSpPr>
          <p:cNvPr id="4" name="Text Placeholder 6"/>
          <p:cNvSpPr txBox="1">
            <a:spLocks/>
          </p:cNvSpPr>
          <p:nvPr userDrawn="1"/>
        </p:nvSpPr>
        <p:spPr>
          <a:xfrm>
            <a:off x="567193" y="5875405"/>
            <a:ext cx="4984750" cy="4540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www.wgu.edu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50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sp>
        <p:nvSpPr>
          <p:cNvPr id="4" name="Text Placeholder 6"/>
          <p:cNvSpPr txBox="1">
            <a:spLocks/>
          </p:cNvSpPr>
          <p:nvPr userDrawn="1"/>
        </p:nvSpPr>
        <p:spPr>
          <a:xfrm>
            <a:off x="567193" y="5875405"/>
            <a:ext cx="4984750" cy="4540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www.wgu.edu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282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62763"/>
          </a:xfrm>
          <a:prstGeom prst="rect">
            <a:avLst/>
          </a:prstGeom>
        </p:spPr>
      </p:pic>
      <p:sp>
        <p:nvSpPr>
          <p:cNvPr id="3" name="Text Placeholder 6"/>
          <p:cNvSpPr txBox="1">
            <a:spLocks/>
          </p:cNvSpPr>
          <p:nvPr userDrawn="1"/>
        </p:nvSpPr>
        <p:spPr>
          <a:xfrm>
            <a:off x="567193" y="5875405"/>
            <a:ext cx="4984750" cy="4540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www.wgu.edu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73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89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37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28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29393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93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29393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9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29393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50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29393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7193" y="1977352"/>
            <a:ext cx="11085978" cy="355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61196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6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81" r:id="rId4"/>
    <p:sldLayoutId id="2147483680" r:id="rId5"/>
    <p:sldLayoutId id="2147483682" r:id="rId6"/>
    <p:sldLayoutId id="2147483683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linuxmint.com/" TargetMode="External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17.png"/><Relationship Id="rId7" Type="http://schemas.openxmlformats.org/officeDocument/2006/relationships/hyperlink" Target="https://getfedora.org/" TargetMode="External"/><Relationship Id="rId12" Type="http://schemas.openxmlformats.org/officeDocument/2006/relationships/hyperlink" Target="https://ubuntu.com/" TargetMode="External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elementary.io/" TargetMode="External"/><Relationship Id="rId11" Type="http://schemas.openxmlformats.org/officeDocument/2006/relationships/hyperlink" Target="https://www.kali.org/" TargetMode="External"/><Relationship Id="rId5" Type="http://schemas.openxmlformats.org/officeDocument/2006/relationships/hyperlink" Target="https://www.debian.org/" TargetMode="External"/><Relationship Id="rId15" Type="http://schemas.openxmlformats.org/officeDocument/2006/relationships/image" Target="../media/image20.png"/><Relationship Id="rId10" Type="http://schemas.openxmlformats.org/officeDocument/2006/relationships/hyperlink" Target="https://system76.com/pop" TargetMode="External"/><Relationship Id="rId19" Type="http://schemas.openxmlformats.org/officeDocument/2006/relationships/image" Target="../media/image24.png"/><Relationship Id="rId4" Type="http://schemas.openxmlformats.org/officeDocument/2006/relationships/hyperlink" Target="https://www.archlinux.org/" TargetMode="External"/><Relationship Id="rId9" Type="http://schemas.openxmlformats.org/officeDocument/2006/relationships/hyperlink" Target="https://manjaro.org/" TargetMode="External"/><Relationship Id="rId1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pi.org/our-certifications/linux-essentials-overview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www.lpi.org/policie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iki.lpi.org/wiki/Linux_Essentials_Objectives_V1.6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pi.org/our-certifications/exam-010-objective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m/pin/6143198239061705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upload.wikimedia.org/wikipedia/commons/1/1b/Linux_Distribution_Timeline.sv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10857428" cy="2387600"/>
          </a:xfrm>
        </p:spPr>
        <p:txBody>
          <a:bodyPr/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Topic 4.1 Choosing an Operating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C851 Cohort Live Session for Sunday, October 3, 2021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Dr. John S. Galliano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| C851 Linux Foundations Instructor</a:t>
            </a:r>
          </a:p>
        </p:txBody>
      </p:sp>
    </p:spTree>
    <p:extLst>
      <p:ext uri="{BB962C8B-B14F-4D97-AF65-F5344CB8AC3E}">
        <p14:creationId xmlns:p14="http://schemas.microsoft.com/office/powerpoint/2010/main" val="2032325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7B06D-D034-4841-A681-DEB3B1378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8270" y="641242"/>
            <a:ext cx="6227790" cy="612885"/>
          </a:xfrm>
        </p:spPr>
        <p:txBody>
          <a:bodyPr>
            <a:noAutofit/>
          </a:bodyPr>
          <a:lstStyle/>
          <a:p>
            <a:pPr fontAlgn="ctr">
              <a:spcBef>
                <a:spcPts val="0"/>
              </a:spcBef>
            </a:pPr>
            <a:r>
              <a:rPr lang="en-US" dirty="0"/>
              <a:t>Distro life cycle management [7]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05BCD-2E67-47D2-B541-5A23F3AE0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06BCFF-725D-4CF7-853C-A4A783AA49AD}"/>
              </a:ext>
            </a:extLst>
          </p:cNvPr>
          <p:cNvSpPr txBox="1"/>
          <p:nvPr/>
        </p:nvSpPr>
        <p:spPr>
          <a:xfrm>
            <a:off x="414338" y="6161473"/>
            <a:ext cx="783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[7] A. </a:t>
            </a:r>
            <a:r>
              <a:rPr lang="en-US" sz="1200" i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Prakesh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“Linux Directory Structure Explained For Beginners,” Linux Handbook, 26-Jun-2019. [Online]. Available: https://linuxhandbook.com/linux-directory-structure/. [Accessed: 26-Sep-2021].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17DF25-90E5-4361-9115-C311E00080CD}"/>
              </a:ext>
            </a:extLst>
          </p:cNvPr>
          <p:cNvSpPr txBox="1"/>
          <p:nvPr/>
        </p:nvSpPr>
        <p:spPr>
          <a:xfrm>
            <a:off x="221877" y="687871"/>
            <a:ext cx="6145306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2600" dirty="0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GUI versus command line, desktop configuration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Maintenance cycles</a:t>
            </a:r>
          </a:p>
          <a:p>
            <a:pPr lvl="1" fontAlgn="ctr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Ubuntu uses date-based versioning</a:t>
            </a:r>
          </a:p>
          <a:p>
            <a:pPr lvl="1" fontAlgn="ctr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19.04 = April 2019 release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Beta and stable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Rolling vs monolithic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422ACA-5439-4BB1-9837-A606923BA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679" y="1355417"/>
            <a:ext cx="5745444" cy="456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23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Elementary Os Logo Icon, HD Png Download , Transparent Png Image - PNGitem">
            <a:extLst>
              <a:ext uri="{FF2B5EF4-FFF2-40B4-BE49-F238E27FC236}">
                <a16:creationId xmlns:a16="http://schemas.microsoft.com/office/drawing/2014/main" id="{198E4FB3-55B7-49B6-93A2-8E59D8153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632" y="1248772"/>
            <a:ext cx="3262604" cy="193298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329D1A-D1D1-466D-8514-BC4CD51CE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Popular Distros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D0F70-9334-4DFC-AE32-FDCCFC41B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9DE51E-0552-4620-B3C0-FFA39E7FE22F}"/>
              </a:ext>
            </a:extLst>
          </p:cNvPr>
          <p:cNvSpPr txBox="1"/>
          <p:nvPr/>
        </p:nvSpPr>
        <p:spPr>
          <a:xfrm>
            <a:off x="538829" y="641242"/>
            <a:ext cx="529752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Arch Linux</a:t>
            </a:r>
            <a:endParaRPr lang="en-US" sz="2400" b="0" i="0" u="none" strike="noStrike" dirty="0">
              <a:solidFill>
                <a:srgbClr val="292929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Debian</a:t>
            </a:r>
            <a:endParaRPr lang="en-US" sz="2400" b="0" i="0" u="none" strike="noStrike" dirty="0">
              <a:solidFill>
                <a:srgbClr val="292929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Elementary OS</a:t>
            </a:r>
            <a:endParaRPr lang="en-US" sz="2400" b="0" i="0" u="none" strike="noStrike" dirty="0">
              <a:solidFill>
                <a:srgbClr val="292929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Fedora</a:t>
            </a:r>
            <a:endParaRPr lang="en-US" sz="2400" b="0" i="0" u="none" strike="noStrike" dirty="0">
              <a:solidFill>
                <a:srgbClr val="292929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Linux Mint</a:t>
            </a:r>
            <a:endParaRPr lang="en-US" sz="2400" b="0" i="0" u="none" strike="noStrike" dirty="0">
              <a:solidFill>
                <a:srgbClr val="292929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 err="1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Manjaro</a:t>
            </a:r>
            <a:endParaRPr lang="en-US" sz="2400" b="0" i="0" u="none" strike="noStrike" dirty="0">
              <a:solidFill>
                <a:srgbClr val="292929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 err="1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0"/>
              </a:rPr>
              <a:t>Pop!_OS</a:t>
            </a:r>
            <a:endParaRPr lang="en-US" sz="2400" b="0" i="0" u="none" strike="noStrike" dirty="0">
              <a:solidFill>
                <a:srgbClr val="292929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1"/>
              </a:rPr>
              <a:t>KALI</a:t>
            </a:r>
            <a:endParaRPr lang="en-US" sz="2400" b="0" i="0" u="none" strike="noStrike" dirty="0">
              <a:solidFill>
                <a:srgbClr val="292929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2"/>
              </a:rPr>
              <a:t>Ubuntu</a:t>
            </a:r>
            <a:endParaRPr lang="en-US" sz="2400" b="0" i="0" dirty="0">
              <a:solidFill>
                <a:srgbClr val="292929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99BC21D-C923-4B84-9AED-333566B75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495" y="1370799"/>
            <a:ext cx="1653908" cy="1653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e guide pour bien démarrer sur Raspberry - Le Blog Gotronic">
            <a:extLst>
              <a:ext uri="{FF2B5EF4-FFF2-40B4-BE49-F238E27FC236}">
                <a16:creationId xmlns:a16="http://schemas.microsoft.com/office/drawing/2014/main" id="{0476D968-76E0-4689-9AD4-E06ABEF54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255" y="1387704"/>
            <a:ext cx="1905001" cy="173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A0DD3D4-31A0-43B4-B778-11BFF4108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729" y="3247344"/>
            <a:ext cx="1481920" cy="148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ED7CAEF2-5F44-4874-8563-9C3EDD275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366" y="3247344"/>
            <a:ext cx="1644739" cy="163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4AE65749-5A2B-4648-9A16-2BECCEBAF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729" y="5077727"/>
            <a:ext cx="1443998" cy="144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PNG Pop!_OS Icon (For use as &amp;#39;Show Application&amp;#39; Icon and the like, everyone  is welcome to use): pop_os">
            <a:extLst>
              <a:ext uri="{FF2B5EF4-FFF2-40B4-BE49-F238E27FC236}">
                <a16:creationId xmlns:a16="http://schemas.microsoft.com/office/drawing/2014/main" id="{46173F30-7602-4D9D-80E7-69CF50A67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3048" y="1399051"/>
            <a:ext cx="1577312" cy="153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Ubuntu logo">
            <a:extLst>
              <a:ext uri="{FF2B5EF4-FFF2-40B4-BE49-F238E27FC236}">
                <a16:creationId xmlns:a16="http://schemas.microsoft.com/office/drawing/2014/main" id="{E0DFE525-9249-4123-8C73-2A2E064F0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22" y="3198658"/>
            <a:ext cx="1585504" cy="158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Penetration testing basics &amp;amp; Kali Linux by Offensive Security. » Security  Grind">
            <a:extLst>
              <a:ext uri="{FF2B5EF4-FFF2-40B4-BE49-F238E27FC236}">
                <a16:creationId xmlns:a16="http://schemas.microsoft.com/office/drawing/2014/main" id="{72973192-D8CC-48A3-AD1A-64E3AE8B0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9916" y="5123943"/>
            <a:ext cx="1793171" cy="139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055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5E02C-243D-4A73-9B36-380D143E8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Choosing a Distro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477A1-34FF-4111-A2B9-3ABCD92BA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A480D0-8CEC-4BF7-9D6A-04A324EB6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59" y="1859438"/>
            <a:ext cx="4218246" cy="26989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37E6D5-884C-4507-B656-FF0224471881}"/>
              </a:ext>
            </a:extLst>
          </p:cNvPr>
          <p:cNvSpPr txBox="1"/>
          <p:nvPr/>
        </p:nvSpPr>
        <p:spPr>
          <a:xfrm>
            <a:off x="360459" y="765486"/>
            <a:ext cx="56565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How Do I Choose the Right Distro?</a:t>
            </a:r>
          </a:p>
          <a:p>
            <a:pPr marL="566738" lvl="1" indent="-109538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2224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>
                <a:solidFill>
                  <a:srgbClr val="2224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Linux distros are purpose built</a:t>
            </a:r>
            <a:endParaRPr lang="en-US" sz="2200" dirty="0">
              <a:solidFill>
                <a:srgbClr val="2224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1313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7EAF98-DF7F-459C-96E8-9DEEA86AFE2D}"/>
              </a:ext>
            </a:extLst>
          </p:cNvPr>
          <p:cNvSpPr txBox="1"/>
          <p:nvPr/>
        </p:nvSpPr>
        <p:spPr>
          <a:xfrm>
            <a:off x="529702" y="6195488"/>
            <a:ext cx="7347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DYK? The Linux kernel was first developed by Linus Torvalds, a student from Finland, back in 1991. In 1992, the first Kernel release under the GNU General Public License version 2 (GPLv2) was version 0.12.</a:t>
            </a:r>
          </a:p>
          <a:p>
            <a:endParaRPr lang="en-US" sz="1200" i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A72615-4ABF-4701-A6C6-F95BBCFD6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7849" y="3059767"/>
            <a:ext cx="3689031" cy="29607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6E1E7C-6268-40F1-922D-92634145B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9636" y="1735405"/>
            <a:ext cx="5061905" cy="21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5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1C6EC-7275-4646-A432-5EF3627E7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6D3B1-7D84-40D0-B38F-A713AD7D6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6D1F283-AE2E-4472-97E1-EC5C5B311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8" y="807458"/>
            <a:ext cx="5173649" cy="3556756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13131"/>
                </a:solidFill>
                <a:effectLst/>
              </a:rPr>
              <a:t>Microsoft office &gt; LibreOffice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13131"/>
                </a:solidFill>
              </a:rPr>
              <a:t>Notepad &gt; nano, </a:t>
            </a:r>
            <a:r>
              <a:rPr lang="en-US" sz="2400" dirty="0" err="1">
                <a:solidFill>
                  <a:srgbClr val="313131"/>
                </a:solidFill>
              </a:rPr>
              <a:t>pico</a:t>
            </a:r>
            <a:r>
              <a:rPr lang="en-US" sz="2400" dirty="0">
                <a:solidFill>
                  <a:srgbClr val="313131"/>
                </a:solidFill>
              </a:rPr>
              <a:t>, vim/vi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13131"/>
                </a:solidFill>
                <a:effectLst/>
              </a:rPr>
              <a:t>Access &gt; LibreOffice Base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13131"/>
                </a:solidFill>
              </a:rPr>
              <a:t>Visio &gt; </a:t>
            </a:r>
            <a:r>
              <a:rPr lang="en-US" sz="2400" dirty="0" err="1">
                <a:solidFill>
                  <a:srgbClr val="313131"/>
                </a:solidFill>
              </a:rPr>
              <a:t>Calligra</a:t>
            </a:r>
            <a:r>
              <a:rPr lang="en-US" sz="2400" dirty="0">
                <a:solidFill>
                  <a:srgbClr val="313131"/>
                </a:solidFill>
              </a:rPr>
              <a:t> Flow, </a:t>
            </a:r>
            <a:r>
              <a:rPr lang="en-US" sz="2400" b="0" i="0" dirty="0">
                <a:solidFill>
                  <a:srgbClr val="313131"/>
                </a:solidFill>
                <a:effectLst/>
              </a:rPr>
              <a:t>LibreOffice </a:t>
            </a:r>
            <a:r>
              <a:rPr lang="en-US" sz="2400" dirty="0">
                <a:solidFill>
                  <a:srgbClr val="313131"/>
                </a:solidFill>
              </a:rPr>
              <a:t>Draw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13131"/>
                </a:solidFill>
                <a:effectLst/>
              </a:rPr>
              <a:t>PowerPoint &gt; LibreOffice Impress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13131"/>
                </a:solidFill>
              </a:rPr>
              <a:t>Outlook &gt; Thunderbird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13131"/>
                </a:solidFill>
                <a:effectLst/>
              </a:rPr>
              <a:t>Photoshop &gt; GIMP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13131"/>
                </a:solidFill>
                <a:effectLst/>
              </a:rPr>
              <a:t>Evernote &gt; Joplin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13131"/>
                </a:solidFill>
              </a:rPr>
              <a:t>Adobe Acrobat &gt; Evince</a:t>
            </a:r>
            <a:endParaRPr lang="en-US" sz="2400" b="0" i="0" dirty="0">
              <a:solidFill>
                <a:srgbClr val="31313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40754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CC4EA-C0BB-4BF2-817B-444DADF38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1F9B37F-620D-4C1C-AAEE-1BE94A0528D9}"/>
              </a:ext>
            </a:extLst>
          </p:cNvPr>
          <p:cNvSpPr txBox="1">
            <a:spLocks/>
          </p:cNvSpPr>
          <p:nvPr/>
        </p:nvSpPr>
        <p:spPr>
          <a:xfrm>
            <a:off x="375666" y="390087"/>
            <a:ext cx="5451613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Demos</a:t>
            </a:r>
            <a:endParaRPr lang="en-US" i="1" dirty="0"/>
          </a:p>
        </p:txBody>
      </p:sp>
      <p:pic>
        <p:nvPicPr>
          <p:cNvPr id="1026" name="Picture 2" descr="Oracle Linux vs. Red Hat Linux">
            <a:extLst>
              <a:ext uri="{FF2B5EF4-FFF2-40B4-BE49-F238E27FC236}">
                <a16:creationId xmlns:a16="http://schemas.microsoft.com/office/drawing/2014/main" id="{6A83C34D-76E1-4A52-ABDE-0EAC2886A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152" y="890372"/>
            <a:ext cx="3717171" cy="440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0C1103-F823-46A2-A782-6956735DF7BB}"/>
              </a:ext>
            </a:extLst>
          </p:cNvPr>
          <p:cNvSpPr txBox="1"/>
          <p:nvPr/>
        </p:nvSpPr>
        <p:spPr>
          <a:xfrm>
            <a:off x="375666" y="1484026"/>
            <a:ext cx="56444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Based on Red Hat Enterprise Linux (RHEL)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Oracle Linux is an open-source clone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722844-B37E-4782-80EC-DCAC4554C771}"/>
              </a:ext>
            </a:extLst>
          </p:cNvPr>
          <p:cNvSpPr txBox="1"/>
          <p:nvPr/>
        </p:nvSpPr>
        <p:spPr>
          <a:xfrm>
            <a:off x="728662" y="6009738"/>
            <a:ext cx="82210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Did You Know? Oracle’s Linux distro is a clone of RHEL and used in the Oracle Cloud Infrastructure (OCI).</a:t>
            </a:r>
            <a:endParaRPr lang="en-US" sz="1400" b="0" i="1" dirty="0">
              <a:solidFill>
                <a:schemeClr val="tx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066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EB544579-DD92-4A93-8157-CBA4CFCD7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6313" y="374077"/>
            <a:ext cx="7333680" cy="611273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101D8-1B30-449A-8F42-D148063DB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132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D0D42-954E-4B68-92B2-B2C8EF7E7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777101-9E70-4F28-A4F6-45338FFC4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34" y="259021"/>
            <a:ext cx="7848035" cy="633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80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What Questions Do you Have for Me?</a:t>
            </a:r>
          </a:p>
        </p:txBody>
      </p:sp>
    </p:spTree>
    <p:extLst>
      <p:ext uri="{BB962C8B-B14F-4D97-AF65-F5344CB8AC3E}">
        <p14:creationId xmlns:p14="http://schemas.microsoft.com/office/powerpoint/2010/main" val="1495071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EAFD26-CBB5-48D2-BC6A-2A90FE66850B}"/>
              </a:ext>
            </a:extLst>
          </p:cNvPr>
          <p:cNvSpPr txBox="1">
            <a:spLocks/>
          </p:cNvSpPr>
          <p:nvPr/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FC07A4F-20C9-4C60-AE8F-3E184A4D3951}"/>
              </a:ext>
            </a:extLst>
          </p:cNvPr>
          <p:cNvSpPr txBox="1">
            <a:spLocks/>
          </p:cNvSpPr>
          <p:nvPr/>
        </p:nvSpPr>
        <p:spPr>
          <a:xfrm>
            <a:off x="567193" y="1858966"/>
            <a:ext cx="8910182" cy="3556756"/>
          </a:xfrm>
          <a:prstGeom prst="rect">
            <a:avLst/>
          </a:prstGeom>
        </p:spPr>
        <p:txBody>
          <a:bodyPr numCol="2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Welcome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Upgraded C851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Format Comparison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New Labs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Demos</a:t>
            </a:r>
          </a:p>
          <a:p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About the Exam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5 Exam Domains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Wrap-Up</a:t>
            </a:r>
          </a:p>
          <a:p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805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666" y="390087"/>
            <a:ext cx="5451613" cy="612885"/>
          </a:xfrm>
        </p:spPr>
        <p:txBody>
          <a:bodyPr>
            <a:noAutofit/>
          </a:bodyPr>
          <a:lstStyle/>
          <a:p>
            <a:pPr>
              <a:tabLst>
                <a:tab pos="5257800" algn="l"/>
              </a:tabLst>
            </a:pPr>
            <a:r>
              <a:rPr lang="en-US" sz="2800" dirty="0"/>
              <a:t>About the Linux Essentials v1.6 [1]</a:t>
            </a:r>
            <a:br>
              <a:rPr lang="en-US" sz="2800" b="0" i="0" dirty="0">
                <a:solidFill>
                  <a:srgbClr val="000000"/>
                </a:solidFill>
                <a:effectLst/>
              </a:rPr>
            </a:br>
            <a:endParaRPr lang="en-US" sz="28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83928" y="1254127"/>
            <a:ext cx="5635091" cy="4381169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No prerequisites</a:t>
            </a:r>
          </a:p>
          <a:p>
            <a:r>
              <a:rPr lang="en-US" sz="2400" dirty="0">
                <a:solidFill>
                  <a:schemeClr val="tx2"/>
                </a:solidFill>
              </a:rPr>
              <a:t>Closed book, up to 60 minutes</a:t>
            </a:r>
          </a:p>
          <a:p>
            <a:r>
              <a:rPr lang="en-US" sz="2400" dirty="0">
                <a:solidFill>
                  <a:schemeClr val="tx2"/>
                </a:solidFill>
              </a:rPr>
              <a:t>40 multiple-choice (some multi-select and fill-in-the-blank items) questions</a:t>
            </a:r>
          </a:p>
          <a:p>
            <a:r>
              <a:rPr lang="en-US" sz="2400" dirty="0">
                <a:solidFill>
                  <a:schemeClr val="tx2"/>
                </a:solidFill>
              </a:rPr>
              <a:t>Min pass score 500 points (200-800 scale)</a:t>
            </a:r>
          </a:p>
          <a:p>
            <a:r>
              <a:rPr lang="en-US" sz="2400" dirty="0">
                <a:solidFill>
                  <a:schemeClr val="tx2"/>
                </a:solidFill>
              </a:rPr>
              <a:t>Partially correct responses not accepted (for F-I-T-B questions LPI may accept multiple correct versions of an answer [2]</a:t>
            </a:r>
            <a:endParaRPr lang="en-US" sz="2400" baseline="300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Total exam weight count is 40, thus 40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3A48C-E845-42B1-A908-10A77284408E}"/>
              </a:ext>
            </a:extLst>
          </p:cNvPr>
          <p:cNvSpPr txBox="1"/>
          <p:nvPr/>
        </p:nvSpPr>
        <p:spPr>
          <a:xfrm>
            <a:off x="375666" y="5886451"/>
            <a:ext cx="7370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[1,3] Linux Professional Institute, “Linux Professional Institute Linux Essentials,” Linux Professional Institute, 21-Oct-2018. [Online]. Available: </a:t>
            </a:r>
            <a:r>
              <a:rPr lang="fr-FR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https://www.lpi.org/our-certifications/linux-essentials-overview</a:t>
            </a:r>
            <a:r>
              <a:rPr lang="fr-FR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[</a:t>
            </a:r>
            <a:r>
              <a:rPr lang="fr-FR" sz="1200" i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Accessed</a:t>
            </a:r>
            <a:r>
              <a:rPr lang="fr-FR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14-Aug-2021]</a:t>
            </a:r>
          </a:p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[2] Dr. Galliano’s correspondence with LPI, dated August 2021: Example: with/without leading path in a case where the answer is a command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8D0BD72-F1DE-481B-9E30-56EF7AFD4750}"/>
              </a:ext>
            </a:extLst>
          </p:cNvPr>
          <p:cNvSpPr txBox="1">
            <a:spLocks/>
          </p:cNvSpPr>
          <p:nvPr/>
        </p:nvSpPr>
        <p:spPr>
          <a:xfrm>
            <a:off x="6642685" y="1237232"/>
            <a:ext cx="5173649" cy="355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Linux Community and a Career in Open Source</a:t>
            </a:r>
          </a:p>
          <a:p>
            <a:r>
              <a:rPr lang="en-US" sz="2400" dirty="0">
                <a:solidFill>
                  <a:srgbClr val="FF0000"/>
                </a:solidFill>
              </a:rPr>
              <a:t>Finding Your Way on a Linux System</a:t>
            </a:r>
          </a:p>
          <a:p>
            <a:r>
              <a:rPr lang="en-US" sz="2400" dirty="0">
                <a:solidFill>
                  <a:srgbClr val="FF0000"/>
                </a:solidFill>
              </a:rPr>
              <a:t>The Power of the Command Line</a:t>
            </a:r>
          </a:p>
          <a:p>
            <a:r>
              <a:rPr lang="en-US" sz="2400" dirty="0"/>
              <a:t>The Linux Operating System</a:t>
            </a:r>
          </a:p>
          <a:p>
            <a:r>
              <a:rPr lang="en-US" sz="2400" dirty="0">
                <a:solidFill>
                  <a:srgbClr val="FF0000"/>
                </a:solidFill>
              </a:rPr>
              <a:t>Security and File Permissions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88CD04-D109-4A43-82D9-BDC57E91394B}"/>
              </a:ext>
            </a:extLst>
          </p:cNvPr>
          <p:cNvSpPr txBox="1">
            <a:spLocks/>
          </p:cNvSpPr>
          <p:nvPr/>
        </p:nvSpPr>
        <p:spPr>
          <a:xfrm>
            <a:off x="6642685" y="383759"/>
            <a:ext cx="5173649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2800" dirty="0"/>
              <a:t>The 5 Exam Domains [3]</a:t>
            </a:r>
            <a:endParaRPr lang="en-US" sz="2800" baseline="30000" dirty="0"/>
          </a:p>
        </p:txBody>
      </p:sp>
      <p:pic>
        <p:nvPicPr>
          <p:cNvPr id="9" name="Picture 2" descr="Linux Essentials - Credly">
            <a:extLst>
              <a:ext uri="{FF2B5EF4-FFF2-40B4-BE49-F238E27FC236}">
                <a16:creationId xmlns:a16="http://schemas.microsoft.com/office/drawing/2014/main" id="{6BFAA0D2-E85A-4586-B1A4-D0090F4AD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762" y="4103487"/>
            <a:ext cx="1137721" cy="1137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710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A81D5-1288-4F2A-9BF5-F3C8516C0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94" y="641242"/>
            <a:ext cx="11107724" cy="612885"/>
          </a:xfrm>
        </p:spPr>
        <p:txBody>
          <a:bodyPr/>
          <a:lstStyle/>
          <a:p>
            <a:r>
              <a:rPr lang="en-US" dirty="0"/>
              <a:t>LPI Exam Re-Take Policy [4]</a:t>
            </a:r>
            <a:endParaRPr lang="en-US" baseline="30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16F09-BC75-4B8A-844E-44B7E7120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400" b="0" i="0" dirty="0">
                <a:effectLst/>
              </a:rPr>
              <a:t>Anyone who takes an LPI exam once must wait </a:t>
            </a:r>
            <a:r>
              <a:rPr lang="en-US" sz="2400" b="0" i="0" u="sng" dirty="0">
                <a:effectLst/>
              </a:rPr>
              <a:t>one week</a:t>
            </a:r>
            <a:r>
              <a:rPr lang="en-US" sz="2400" b="0" i="0" dirty="0">
                <a:effectLst/>
              </a:rPr>
              <a:t> before re-taking</a:t>
            </a:r>
          </a:p>
          <a:p>
            <a:pPr algn="l"/>
            <a:r>
              <a:rPr lang="en-US" sz="2400" b="0" i="0" dirty="0">
                <a:effectLst/>
              </a:rPr>
              <a:t>Anyone who takes an LPI exam a second (and subsequent) time must wait </a:t>
            </a:r>
            <a:r>
              <a:rPr lang="en-US" sz="2400" b="0" i="0" u="sng" dirty="0">
                <a:effectLst/>
              </a:rPr>
              <a:t>30 days </a:t>
            </a:r>
            <a:r>
              <a:rPr lang="en-US" sz="2400" b="0" i="0" dirty="0">
                <a:effectLst/>
              </a:rPr>
              <a:t>before re-taking</a:t>
            </a:r>
          </a:p>
          <a:p>
            <a:pPr algn="l"/>
            <a:r>
              <a:rPr lang="en-US" sz="2400" dirty="0">
                <a:solidFill>
                  <a:srgbClr val="FF0000"/>
                </a:solidFill>
              </a:rPr>
              <a:t>3</a:t>
            </a:r>
            <a:r>
              <a:rPr lang="en-US" sz="2400" baseline="30000" dirty="0">
                <a:solidFill>
                  <a:srgbClr val="FF0000"/>
                </a:solidFill>
              </a:rPr>
              <a:t>rd</a:t>
            </a:r>
            <a:r>
              <a:rPr lang="en-US" sz="2400" dirty="0">
                <a:solidFill>
                  <a:srgbClr val="FF0000"/>
                </a:solidFill>
              </a:rPr>
              <a:t> and subsequent attempts at your own cost ($120)</a:t>
            </a:r>
            <a:endParaRPr lang="en-US" sz="2400" b="0" i="0" dirty="0">
              <a:solidFill>
                <a:srgbClr val="FF0000"/>
              </a:solidFill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81E14-5AEE-48B1-86A3-383C58ECE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BFF5E8-612D-4F72-B4F4-2DFFAAF49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683" y="2351134"/>
            <a:ext cx="1462818" cy="21557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F981BD-A557-4D78-A947-757265E84CA6}"/>
              </a:ext>
            </a:extLst>
          </p:cNvPr>
          <p:cNvSpPr txBox="1"/>
          <p:nvPr/>
        </p:nvSpPr>
        <p:spPr>
          <a:xfrm>
            <a:off x="567193" y="6080514"/>
            <a:ext cx="7373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[4] Linux Professional Institute, “Privacy Statement and Policies,” Linux Professional Institute, 18-May-2018. [Online]. Available: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https://www.lpi.org/policies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[Accessed: 14-Aug-2021].</a:t>
            </a:r>
          </a:p>
        </p:txBody>
      </p:sp>
    </p:spTree>
    <p:extLst>
      <p:ext uri="{BB962C8B-B14F-4D97-AF65-F5344CB8AC3E}">
        <p14:creationId xmlns:p14="http://schemas.microsoft.com/office/powerpoint/2010/main" val="3256899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6509-595E-427C-9513-7005E0AD3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Topics/Weightings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D4DE4-B087-468B-9D85-A55E386AC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8713E3-F447-4C80-B2BE-9C3DDCC37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0" y="2378646"/>
            <a:ext cx="1881106" cy="21007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E05999-9925-4B8B-BF0C-8A42C0334860}"/>
              </a:ext>
            </a:extLst>
          </p:cNvPr>
          <p:cNvSpPr txBox="1"/>
          <p:nvPr/>
        </p:nvSpPr>
        <p:spPr>
          <a:xfrm>
            <a:off x="529702" y="6195488"/>
            <a:ext cx="7347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[5] Linux Professional Institute, “Linux Essentials Objectives V1.6 - LPI Wiki,” Linux Professional Institute, 25-Jan-2020. [Online]. Available: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https://wiki.lpi.org/wiki/Linux_Essentials_Objectives_V1.6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[Accessed: 14-Aug-2021].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FD1703F-5E1C-40C3-AF4A-B92ED3D1E1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406819"/>
              </p:ext>
            </p:extLst>
          </p:nvPr>
        </p:nvGraphicFramePr>
        <p:xfrm>
          <a:off x="867686" y="431679"/>
          <a:ext cx="4204968" cy="5188060"/>
        </p:xfrm>
        <a:graphic>
          <a:graphicData uri="http://schemas.openxmlformats.org/drawingml/2006/table">
            <a:tbl>
              <a:tblPr/>
              <a:tblGrid>
                <a:gridCol w="1061720">
                  <a:extLst>
                    <a:ext uri="{9D8B030D-6E8A-4147-A177-3AD203B41FA5}">
                      <a16:colId xmlns:a16="http://schemas.microsoft.com/office/drawing/2014/main" val="4219903607"/>
                    </a:ext>
                  </a:extLst>
                </a:gridCol>
                <a:gridCol w="1741592">
                  <a:extLst>
                    <a:ext uri="{9D8B030D-6E8A-4147-A177-3AD203B41FA5}">
                      <a16:colId xmlns:a16="http://schemas.microsoft.com/office/drawing/2014/main" val="1260923742"/>
                    </a:ext>
                  </a:extLst>
                </a:gridCol>
                <a:gridCol w="1401656">
                  <a:extLst>
                    <a:ext uri="{9D8B030D-6E8A-4147-A177-3AD203B41FA5}">
                      <a16:colId xmlns:a16="http://schemas.microsoft.com/office/drawing/2014/main" val="4191681459"/>
                    </a:ext>
                  </a:extLst>
                </a:gridCol>
              </a:tblGrid>
              <a:tr h="259403">
                <a:tc rowSpan="19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Linux Essentials v1.6 Exam Topics [5]</a:t>
                      </a:r>
                      <a:endParaRPr lang="en-US" sz="1800" b="0" i="0" u="none" strike="noStrike" baseline="30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90" marR="8890" marT="889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400645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703115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676495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553914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F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189309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205486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364256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081348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197107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F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296328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835263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156404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793365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F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44119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554364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37598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197616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438387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1769993"/>
                  </a:ext>
                </a:extLst>
              </a:tr>
              <a:tr h="259403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90" marR="8890" marT="88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8989841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DE2265CF-5F5B-4348-A0CF-B6AA8CA824E1}"/>
              </a:ext>
            </a:extLst>
          </p:cNvPr>
          <p:cNvSpPr/>
          <p:nvPr/>
        </p:nvSpPr>
        <p:spPr>
          <a:xfrm>
            <a:off x="2558851" y="3297555"/>
            <a:ext cx="2663190" cy="26289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79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E3AB5-BC39-4A86-9A24-9C4018BE7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2677" y="641242"/>
            <a:ext cx="6029323" cy="346403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4.1 Choosing an Operating System [6]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EC80D-4445-4CE7-B775-D9E55586A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3B8309F-5D04-46C1-8D35-BBEFE48BD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739" y="658382"/>
            <a:ext cx="5716586" cy="401839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53920" tIns="4761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Weight: 1 (1 question)</a:t>
            </a:r>
            <a:endParaRPr lang="en-US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Key Knowledge Areas:</a:t>
            </a:r>
          </a:p>
          <a:p>
            <a:pPr marL="342900" indent="-34290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Differences between Windows, macOS, and Linux</a:t>
            </a:r>
          </a:p>
          <a:p>
            <a:pPr marL="342900" indent="-28575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Distribution life cycle management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Files used, terms and utilities: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GUI versus command line, desktop configuration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Maintenance cycles, beta and stable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6E478B-7F3B-445A-8774-2A96F810FF7B}"/>
              </a:ext>
            </a:extLst>
          </p:cNvPr>
          <p:cNvSpPr txBox="1"/>
          <p:nvPr/>
        </p:nvSpPr>
        <p:spPr>
          <a:xfrm>
            <a:off x="486258" y="6132880"/>
            <a:ext cx="783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[6] Linux Professional Institute (LPI), “Exam 010 Objectives,” Linux Professional Institute, 21-Oct-2018. [Online]. Available: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https://www.lpi.org/our-certifications/exam-010-objectives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[Accessed: 10-Jul-2021].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02929EAA-AA57-40E4-8DEF-B8180F1B0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1530" y="1725650"/>
            <a:ext cx="3573425" cy="357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266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7B06D-D034-4841-A681-DEB3B1378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8270" y="641242"/>
            <a:ext cx="6227790" cy="612885"/>
          </a:xfrm>
        </p:spPr>
        <p:txBody>
          <a:bodyPr>
            <a:noAutofit/>
          </a:bodyPr>
          <a:lstStyle/>
          <a:p>
            <a:pPr fontAlgn="ctr">
              <a:spcBef>
                <a:spcPts val="0"/>
              </a:spcBef>
            </a:pPr>
            <a:r>
              <a:rPr lang="en-US" dirty="0"/>
              <a:t>Differences between Windows, macOS, and Linux [7]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05BCD-2E67-47D2-B541-5A23F3AE0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06BCFF-725D-4CF7-853C-A4A783AA49AD}"/>
              </a:ext>
            </a:extLst>
          </p:cNvPr>
          <p:cNvSpPr txBox="1"/>
          <p:nvPr/>
        </p:nvSpPr>
        <p:spPr>
          <a:xfrm>
            <a:off x="414338" y="6161473"/>
            <a:ext cx="7838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[7] A. </a:t>
            </a:r>
            <a:r>
              <a:rPr lang="en-US" sz="1200" i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Heroe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“Operating Systems,” Pinterest. [Online]. Available: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https://www.pinterest.com/pin/61431982390617050/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[Accessed: 02-Oct-2021].</a:t>
            </a:r>
          </a:p>
          <a:p>
            <a:endParaRPr lang="en-US" sz="1200" i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413116-1B46-406A-9DE3-9DD86E9B38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83"/>
          <a:stretch/>
        </p:blipFill>
        <p:spPr bwMode="auto">
          <a:xfrm>
            <a:off x="6788244" y="1854142"/>
            <a:ext cx="4480391" cy="370731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6E11EE2-540E-4574-B664-846A8878F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8" y="807458"/>
            <a:ext cx="5173649" cy="3556756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13131"/>
                </a:solidFill>
                <a:effectLst/>
              </a:rPr>
              <a:t>Differentiate between major operating systems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13131"/>
                </a:solidFill>
                <a:effectLst/>
              </a:rPr>
              <a:t>Differentiate reasons for the use of both the graphical user interface (GUI) and command line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13131"/>
                </a:solidFill>
                <a:effectLst/>
              </a:rPr>
              <a:t>Identify major open-source applications and uses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13131"/>
                </a:solidFill>
                <a:effectLst/>
              </a:rPr>
              <a:t>List major distros (the family tree)</a:t>
            </a:r>
          </a:p>
        </p:txBody>
      </p:sp>
    </p:spTree>
    <p:extLst>
      <p:ext uri="{BB962C8B-B14F-4D97-AF65-F5344CB8AC3E}">
        <p14:creationId xmlns:p14="http://schemas.microsoft.com/office/powerpoint/2010/main" val="1412602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3C8C8-7655-441D-8F63-D84E65D9F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1.1 Linux Evolution and Popular Operating Systems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84E1D-8AF9-4821-A7AF-9F2A9B140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026" name="Picture 2" descr="1991 &#10;1992 &#10;1993 &#10;Slackware &#10;rasil &#10;LST &#10;1994 &#10;S.u.S.E &#10;1995 &#10;1996 &#10;Caldera &#10;1997 &#10;1998 &#10;Stam &#10;1999 &#10;Linux distro &#10;timeline &#10;Wrsion 7.2 by NPIJ (nonplusx@gmail.com) &#10;For the latest version. visit kde.files.org &#10;Feel tree to modify and spread. Mail me for &#10;updates. corrections and source flw/zf files &#10;Based on •Linea del tiempo Distribuciones &#10;Linux&quot; by A Sandoval (microteknologias.cl) &#10;Additional info: d•strowatchxom/wikipedia.org &#10;2000 &#10;Libr anet &#10;Storm &#10;Vector &#10;Enoch &#10;2001 &#10;Astaro &#10;Sorcerer &#10;CRUX &#10;2002 &#10;Lindows &#10;LinEx &#10;Xandros &#10;Puppy &#10;Source Ma &#10;Lunar &#10;Gent00 &#10;GNU/Linux &#10;TAMU &#10;MCC Interim &#10;Y &#10;2003 &#10;KNOPPI &#10;Yo &#10;Ark &#10;Co nectiva &#10;Ma &#10;ra e &#10;Rock Linux &#10;Linux From Scratch &#10;ne:bolic &#10;RedrnorA.• &#10;oris• &#10;Virtual ">
            <a:extLst>
              <a:ext uri="{FF2B5EF4-FFF2-40B4-BE49-F238E27FC236}">
                <a16:creationId xmlns:a16="http://schemas.microsoft.com/office/drawing/2014/main" id="{B517E8F7-3DFD-4F64-9981-0CCCD6FB3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6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0896196-1824-4F3B-AD32-BC9D532E7070}"/>
              </a:ext>
            </a:extLst>
          </p:cNvPr>
          <p:cNvSpPr/>
          <p:nvPr/>
        </p:nvSpPr>
        <p:spPr>
          <a:xfrm>
            <a:off x="2047876" y="365760"/>
            <a:ext cx="9605296" cy="1914654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DEBIAN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4ECD2D-4FCB-4F0A-A21E-8B9E622AC4FC}"/>
              </a:ext>
            </a:extLst>
          </p:cNvPr>
          <p:cNvSpPr/>
          <p:nvPr/>
        </p:nvSpPr>
        <p:spPr>
          <a:xfrm>
            <a:off x="2119563" y="5176587"/>
            <a:ext cx="9533608" cy="630079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RED HAT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5A6138-9521-4B82-8653-45EEBBE5A001}"/>
              </a:ext>
            </a:extLst>
          </p:cNvPr>
          <p:cNvSpPr/>
          <p:nvPr/>
        </p:nvSpPr>
        <p:spPr>
          <a:xfrm>
            <a:off x="979293" y="2896584"/>
            <a:ext cx="10673878" cy="557984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SLACKWARE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EADF3B-C927-48E7-881C-B9144E584C88}"/>
              </a:ext>
            </a:extLst>
          </p:cNvPr>
          <p:cNvSpPr/>
          <p:nvPr/>
        </p:nvSpPr>
        <p:spPr>
          <a:xfrm>
            <a:off x="7800974" y="3823072"/>
            <a:ext cx="3852197" cy="630078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ARCH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C708A3-4694-412C-8362-D95893975941}"/>
              </a:ext>
            </a:extLst>
          </p:cNvPr>
          <p:cNvSpPr txBox="1"/>
          <p:nvPr/>
        </p:nvSpPr>
        <p:spPr>
          <a:xfrm>
            <a:off x="44830" y="5806666"/>
            <a:ext cx="51244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[8] A. Lundqvist, D. </a:t>
            </a:r>
            <a:r>
              <a:rPr lang="en-US" sz="1200" i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Rodic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M. Mustafa, M. </a:t>
            </a:r>
            <a:r>
              <a:rPr lang="en-US" sz="1200" i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Herdiansyah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F. </a:t>
            </a:r>
            <a:r>
              <a:rPr lang="en-US" sz="1200" i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Loli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“GNU/Linux Distributions Timeline v20.10,” Wikipedia, 25-Oct-2020. [Online]. Available: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https://upload.wikimedia.org/wikipedia/commons/1/1b/Linux_Distribution_Timeline.svg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[Accessed: 14-Aug-2021].</a:t>
            </a:r>
          </a:p>
          <a:p>
            <a:endParaRPr lang="en-US" sz="1200" i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96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5E02C-243D-4A73-9B36-380D143E8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an Operating System?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477A1-34FF-4111-A2B9-3ABCD92BA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A480D0-8CEC-4BF7-9D6A-04A324EB6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024" y="1575038"/>
            <a:ext cx="5830930" cy="37307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37E6D5-884C-4507-B656-FF0224471881}"/>
              </a:ext>
            </a:extLst>
          </p:cNvPr>
          <p:cNvSpPr txBox="1"/>
          <p:nvPr/>
        </p:nvSpPr>
        <p:spPr>
          <a:xfrm>
            <a:off x="360459" y="765486"/>
            <a:ext cx="5656519" cy="5786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A Linux Distro  =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Linux kernel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GNU utilities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GUI components (WDM, DE, etc.)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Applications</a:t>
            </a:r>
          </a:p>
          <a:p>
            <a:pPr lvl="1"/>
            <a:endParaRPr lang="en-US" sz="1200" dirty="0">
              <a:solidFill>
                <a:srgbClr val="31313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Enterprise Grade Linux Distros: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4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RHEL, CentOS,  SUSE Linux Enterprise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Debian GNU/Linux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Ubuntu LTS</a:t>
            </a:r>
          </a:p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Consumer Grade Linux Distros: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4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>
                <a:solidFill>
                  <a:srgbClr val="2224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Fedora, Ubuntu (non-LTS), openSUSE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2224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Mint, </a:t>
            </a:r>
            <a:r>
              <a:rPr lang="en-US" sz="2200" dirty="0" err="1">
                <a:solidFill>
                  <a:srgbClr val="2224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Deepin</a:t>
            </a:r>
            <a:r>
              <a:rPr lang="en-US" sz="2200" dirty="0">
                <a:solidFill>
                  <a:srgbClr val="2224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Elementary, </a:t>
            </a:r>
            <a:r>
              <a:rPr lang="en-US" sz="2200" dirty="0" err="1">
                <a:solidFill>
                  <a:srgbClr val="2224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Zorin</a:t>
            </a:r>
            <a:endParaRPr lang="en-US" sz="2200" dirty="0">
              <a:solidFill>
                <a:srgbClr val="2224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224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Experimental/Hacker Linux: Distros: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4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>
                <a:solidFill>
                  <a:srgbClr val="2224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Arch, Gentoo, KALI, parrot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1313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7EAF98-DF7F-459C-96E8-9DEEA86AFE2D}"/>
              </a:ext>
            </a:extLst>
          </p:cNvPr>
          <p:cNvSpPr txBox="1"/>
          <p:nvPr/>
        </p:nvSpPr>
        <p:spPr>
          <a:xfrm>
            <a:off x="529702" y="6195488"/>
            <a:ext cx="7347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DYK? The Linux kernel was first developed by Linus Torvalds, a student from Finland, back in 1991. In 1992, the first Kernel release under the GNU General Public License version 2 (GPLv2) was version 0.12.</a:t>
            </a:r>
          </a:p>
          <a:p>
            <a:endParaRPr lang="en-US" sz="1200" i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36453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1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B291FC1B-9C0D-714D-91D8-8E8093E0EDE4}"/>
    </a:ext>
  </a:extLst>
</a:theme>
</file>

<file path=ppt/theme/theme10.xml><?xml version="1.0" encoding="utf-8"?>
<a:theme xmlns:a="http://schemas.openxmlformats.org/drawingml/2006/main" name="Body Grey">
  <a:themeElements>
    <a:clrScheme name="WGU 1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862633"/>
      </a:hlink>
      <a:folHlink>
        <a:srgbClr val="8626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4329A6FB-1095-5241-BCAC-BB16457CB1A1}"/>
    </a:ext>
  </a:extLst>
</a:theme>
</file>

<file path=ppt/theme/theme11.xml><?xml version="1.0" encoding="utf-8"?>
<a:theme xmlns:a="http://schemas.openxmlformats.org/drawingml/2006/main" name="Body Blue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913DCDB3-3280-D34F-A91D-FE55C6D01C40}"/>
    </a:ext>
  </a:extLst>
</a:theme>
</file>

<file path=ppt/theme/theme12.xml><?xml version="1.0" encoding="utf-8"?>
<a:theme xmlns:a="http://schemas.openxmlformats.org/drawingml/2006/main" name="Ending 1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36DFEF74-938A-DD41-8E50-ED17D9C74D31}"/>
    </a:ext>
  </a:extLst>
</a:theme>
</file>

<file path=ppt/theme/theme13.xml><?xml version="1.0" encoding="utf-8"?>
<a:theme xmlns:a="http://schemas.openxmlformats.org/drawingml/2006/main" name="Ending 2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FFC507B5-AC6E-0E41-AB4C-6E0C3209A861}"/>
    </a:ext>
  </a:extLst>
</a:theme>
</file>

<file path=ppt/theme/theme14.xml><?xml version="1.0" encoding="utf-8"?>
<a:theme xmlns:a="http://schemas.openxmlformats.org/drawingml/2006/main" name="Ending 3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FDED3EA8-018F-D24B-9730-51B66DF54620}"/>
    </a:ext>
  </a:extLst>
</a:theme>
</file>

<file path=ppt/theme/theme15.xml><?xml version="1.0" encoding="utf-8"?>
<a:theme xmlns:a="http://schemas.openxmlformats.org/drawingml/2006/main" name="Ending 4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2E2D007B-A1D6-694B-869B-C76D213F2613}"/>
    </a:ext>
  </a:extLst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ver 2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69B682AB-A5A6-F844-AFDD-05E3F1B31356}"/>
    </a:ext>
  </a:extLst>
</a:theme>
</file>

<file path=ppt/theme/theme3.xml><?xml version="1.0" encoding="utf-8"?>
<a:theme xmlns:a="http://schemas.openxmlformats.org/drawingml/2006/main" name="Cover 3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1DBD2CA2-889F-7F4D-80EF-79F7580D10DA}"/>
    </a:ext>
  </a:extLst>
</a:theme>
</file>

<file path=ppt/theme/theme4.xml><?xml version="1.0" encoding="utf-8"?>
<a:theme xmlns:a="http://schemas.openxmlformats.org/drawingml/2006/main" name="Cover 4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1180CC51-6A35-AE4A-AD07-A5A5F62BDB9C}"/>
    </a:ext>
  </a:extLst>
</a:theme>
</file>

<file path=ppt/theme/theme5.xml><?xml version="1.0" encoding="utf-8"?>
<a:theme xmlns:a="http://schemas.openxmlformats.org/drawingml/2006/main" name="Interstitial 1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B7C86AAF-8A7C-D54E-8549-AE8622B511BE}"/>
    </a:ext>
  </a:extLst>
</a:theme>
</file>

<file path=ppt/theme/theme6.xml><?xml version="1.0" encoding="utf-8"?>
<a:theme xmlns:a="http://schemas.openxmlformats.org/drawingml/2006/main" name="Interstitial 2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0CC60281-2869-F14A-9F64-2E6E2F3F2915}"/>
    </a:ext>
  </a:extLst>
</a:theme>
</file>

<file path=ppt/theme/theme7.xml><?xml version="1.0" encoding="utf-8"?>
<a:theme xmlns:a="http://schemas.openxmlformats.org/drawingml/2006/main" name="Interstitial 3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8C73B935-DEC3-1D45-8ABD-40558AA0F2EF}"/>
    </a:ext>
  </a:extLst>
</a:theme>
</file>

<file path=ppt/theme/theme8.xml><?xml version="1.0" encoding="utf-8"?>
<a:theme xmlns:a="http://schemas.openxmlformats.org/drawingml/2006/main" name="Interstitial 4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0E672B97-F55E-474D-B055-EAC5BF922511}"/>
    </a:ext>
  </a:extLst>
</a:theme>
</file>

<file path=ppt/theme/theme9.xml><?xml version="1.0" encoding="utf-8"?>
<a:theme xmlns:a="http://schemas.openxmlformats.org/drawingml/2006/main" name="Body White">
  <a:themeElements>
    <a:clrScheme name="WGU 1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862633"/>
      </a:hlink>
      <a:folHlink>
        <a:srgbClr val="8626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5008DB6A-7566-1847-92E7-77BF27A43A6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WGU_Marketing_Final_2</Template>
  <TotalTime>16805</TotalTime>
  <Words>1702</Words>
  <Application>Microsoft Office PowerPoint</Application>
  <PresentationFormat>Widescreen</PresentationFormat>
  <Paragraphs>271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15</vt:i4>
      </vt:variant>
      <vt:variant>
        <vt:lpstr>Slide Titles</vt:lpstr>
      </vt:variant>
      <vt:variant>
        <vt:i4>17</vt:i4>
      </vt:variant>
    </vt:vector>
  </HeadingPairs>
  <TitlesOfParts>
    <vt:vector size="35" baseType="lpstr">
      <vt:lpstr>Arial</vt:lpstr>
      <vt:lpstr>Calibri</vt:lpstr>
      <vt:lpstr>Courier New</vt:lpstr>
      <vt:lpstr>Cover 1</vt:lpstr>
      <vt:lpstr>Cover 2</vt:lpstr>
      <vt:lpstr>Cover 3</vt:lpstr>
      <vt:lpstr>Cover 4</vt:lpstr>
      <vt:lpstr>Interstitial 1</vt:lpstr>
      <vt:lpstr>Interstitial 2</vt:lpstr>
      <vt:lpstr>Interstitial 3</vt:lpstr>
      <vt:lpstr>Interstitial 4</vt:lpstr>
      <vt:lpstr>Body White</vt:lpstr>
      <vt:lpstr>Body Grey</vt:lpstr>
      <vt:lpstr>Body Blue</vt:lpstr>
      <vt:lpstr>Ending 1</vt:lpstr>
      <vt:lpstr>Ending 2</vt:lpstr>
      <vt:lpstr>Ending 3</vt:lpstr>
      <vt:lpstr>Ending 4</vt:lpstr>
      <vt:lpstr>Topic 4.1 Choosing an Operating System</vt:lpstr>
      <vt:lpstr>PowerPoint Presentation</vt:lpstr>
      <vt:lpstr>About the Linux Essentials v1.6 [1] </vt:lpstr>
      <vt:lpstr>LPI Exam Re-Take Policy [4]</vt:lpstr>
      <vt:lpstr>Exam Topics/Weightings</vt:lpstr>
      <vt:lpstr>4.1 Choosing an Operating System [6]</vt:lpstr>
      <vt:lpstr>Differences between Windows, macOS, and Linux [7] </vt:lpstr>
      <vt:lpstr>1.1 Linux Evolution and Popular Operating Systems</vt:lpstr>
      <vt:lpstr>What is an Operating System?</vt:lpstr>
      <vt:lpstr>Distro life cycle management [7] </vt:lpstr>
      <vt:lpstr>Today’s Popular Distros</vt:lpstr>
      <vt:lpstr>Choosing a Distro</vt:lpstr>
      <vt:lpstr>Applications</vt:lpstr>
      <vt:lpstr>PowerPoint Presentation</vt:lpstr>
      <vt:lpstr>PowerPoint Presentation</vt:lpstr>
      <vt:lpstr>PowerPoint Presentation</vt:lpstr>
      <vt:lpstr>What Questions Do you Have for Me?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the title of your presentation, keep it short.</dc:title>
  <dc:creator>John Galliano</dc:creator>
  <cp:lastModifiedBy>John Galliano</cp:lastModifiedBy>
  <cp:revision>247</cp:revision>
  <dcterms:created xsi:type="dcterms:W3CDTF">2021-06-27T13:01:38Z</dcterms:created>
  <dcterms:modified xsi:type="dcterms:W3CDTF">2021-10-03T14:48:52Z</dcterms:modified>
</cp:coreProperties>
</file>